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7"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4"/>
    <p:restoredTop sz="94697"/>
  </p:normalViewPr>
  <p:slideViewPr>
    <p:cSldViewPr snapToGrid="0" snapToObjects="1">
      <p:cViewPr varScale="1">
        <p:scale>
          <a:sx n="114" d="100"/>
          <a:sy n="114" d="100"/>
        </p:scale>
        <p:origin x="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327C21E7-3200-E841-A3D3-5E9BB7546E92}" type="datetimeFigureOut">
              <a:rPr kumimoji="1" lang="zh-CN" altLang="en-US" smtClean="0"/>
              <a:t>2020/1/10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157745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7C21E7-3200-E841-A3D3-5E9BB7546E92}" type="datetimeFigureOut">
              <a:rPr kumimoji="1" lang="zh-CN" altLang="en-US" smtClean="0"/>
              <a:t>2020/1/10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168195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7C21E7-3200-E841-A3D3-5E9BB7546E92}" type="datetimeFigureOut">
              <a:rPr kumimoji="1" lang="zh-CN" altLang="en-US" smtClean="0"/>
              <a:t>2020/1/10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1277565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327C21E7-3200-E841-A3D3-5E9BB7546E92}" type="datetimeFigureOut">
              <a:rPr kumimoji="1" lang="zh-CN" altLang="en-US" smtClean="0"/>
              <a:t>2020/1/10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975414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327C21E7-3200-E841-A3D3-5E9BB7546E92}" type="datetimeFigureOut">
              <a:rPr kumimoji="1" lang="zh-CN" altLang="en-US" smtClean="0"/>
              <a:t>2020/1/10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2053983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327C21E7-3200-E841-A3D3-5E9BB7546E92}" type="datetimeFigureOut">
              <a:rPr kumimoji="1" lang="zh-CN" altLang="en-US" smtClean="0"/>
              <a:t>2020/1/10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504386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327C21E7-3200-E841-A3D3-5E9BB7546E92}" type="datetimeFigureOut">
              <a:rPr kumimoji="1" lang="zh-CN" altLang="en-US" smtClean="0"/>
              <a:t>2020/1/10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1110337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327C21E7-3200-E841-A3D3-5E9BB7546E92}" type="datetimeFigureOut">
              <a:rPr kumimoji="1" lang="zh-CN" altLang="en-US" smtClean="0"/>
              <a:t>2020/1/10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195557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7C21E7-3200-E841-A3D3-5E9BB7546E92}" type="datetimeFigureOut">
              <a:rPr kumimoji="1" lang="zh-CN" altLang="en-US" smtClean="0"/>
              <a:t>2020/1/10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120933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27C21E7-3200-E841-A3D3-5E9BB7546E92}" type="datetimeFigureOut">
              <a:rPr kumimoji="1" lang="zh-CN" altLang="en-US" smtClean="0"/>
              <a:t>2020/1/10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1015955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327C21E7-3200-E841-A3D3-5E9BB7546E92}" type="datetimeFigureOut">
              <a:rPr kumimoji="1" lang="zh-CN" altLang="en-US" smtClean="0"/>
              <a:t>2020/1/10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5266533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C21E7-3200-E841-A3D3-5E9BB7546E92}" type="datetimeFigureOut">
              <a:rPr kumimoji="1" lang="zh-CN" altLang="en-US" smtClean="0"/>
              <a:t>2020/1/10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2A7493-9108-FA47-8BF5-699382F06CD5}" type="slidenum">
              <a:rPr kumimoji="1" lang="zh-CN" altLang="en-US" smtClean="0"/>
              <a:t>‹#›</a:t>
            </a:fld>
            <a:endParaRPr kumimoji="1" lang="zh-CN" altLang="en-US"/>
          </a:p>
        </p:txBody>
      </p:sp>
    </p:spTree>
    <p:extLst>
      <p:ext uri="{BB962C8B-B14F-4D97-AF65-F5344CB8AC3E}">
        <p14:creationId xmlns:p14="http://schemas.microsoft.com/office/powerpoint/2010/main" val="903577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jpg"/><Relationship Id="rId5"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5"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5"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5"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5"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5"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5"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5"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png"/><Relationship Id="rId5" Type="http://schemas.openxmlformats.org/officeDocument/2006/relationships/image" Target="../media/image2.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png"/><Relationship Id="rId5"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5"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jpg"/><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1.png"/><Relationship Id="rId5" Type="http://schemas.openxmlformats.org/officeDocument/2006/relationships/image" Target="../media/image2.png"/><Relationship Id="rId1" Type="http://schemas.microsoft.com/office/2007/relationships/media" Target="../media/media20.m4a"/><Relationship Id="rId2" Type="http://schemas.openxmlformats.org/officeDocument/2006/relationships/audio" Target="../media/media20.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5"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5"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5"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jpeg"/><Relationship Id="rId5"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5"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5"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5"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1561" y="624468"/>
            <a:ext cx="8259022" cy="5508703"/>
          </a:xfrm>
        </p:spPr>
      </p:pic>
      <p:sp>
        <p:nvSpPr>
          <p:cNvPr id="5" name="文本框 4"/>
          <p:cNvSpPr txBox="1"/>
          <p:nvPr/>
        </p:nvSpPr>
        <p:spPr>
          <a:xfrm>
            <a:off x="9043639" y="624468"/>
            <a:ext cx="2553629" cy="3970318"/>
          </a:xfrm>
          <a:prstGeom prst="rect">
            <a:avLst/>
          </a:prstGeom>
          <a:noFill/>
        </p:spPr>
        <p:txBody>
          <a:bodyPr wrap="square" rtlCol="0">
            <a:spAutoFit/>
          </a:bodyPr>
          <a:lstStyle/>
          <a:p>
            <a:r>
              <a:rPr lang="zh-CN" altLang="en-US" dirty="0"/>
              <a:t>在这个信息爆炸的时代，也许每一个人都会遇到这样的情况，家里的书看过一次就不会再看，许多书甚至从未翻阅。在整理</a:t>
            </a:r>
            <a:r>
              <a:rPr lang="zh-CN" altLang="en-US" dirty="0" smtClean="0"/>
              <a:t>房间时</a:t>
            </a:r>
            <a:r>
              <a:rPr lang="zh-CN" altLang="en-US" dirty="0"/>
              <a:t>不知如何处理这些书籍，直接扔掉或卖废品太可惜，目前家庭存书较多且利用率不高的现象普遍存在，存放和处理压力巨大，二手书籍的流通问题从某种程度上而言将成为一种刚需</a:t>
            </a:r>
            <a:r>
              <a:rPr lang="zh-CN" altLang="en-US" dirty="0" smtClean="0"/>
              <a:t>。</a:t>
            </a:r>
            <a:endParaRPr kumimoji="1" lang="zh-CN" altLang="en-US" dirty="0"/>
          </a:p>
        </p:txBody>
      </p:sp>
      <p:pic>
        <p:nvPicPr>
          <p:cNvPr id="7"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4053" y="4840248"/>
            <a:ext cx="812800" cy="812800"/>
          </a:xfrm>
          <a:prstGeom prst="rect">
            <a:avLst/>
          </a:prstGeom>
        </p:spPr>
      </p:pic>
    </p:spTree>
    <p:extLst>
      <p:ext uri="{BB962C8B-B14F-4D97-AF65-F5344CB8AC3E}">
        <p14:creationId xmlns:p14="http://schemas.microsoft.com/office/powerpoint/2010/main" val="10618680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9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144965" y="0"/>
            <a:ext cx="8151542" cy="6777940"/>
          </a:xfrm>
          <a:prstGeom prst="rect">
            <a:avLst/>
          </a:prstGeom>
        </p:spPr>
      </p:pic>
      <p:sp>
        <p:nvSpPr>
          <p:cNvPr id="5" name="文本框 4"/>
          <p:cNvSpPr txBox="1"/>
          <p:nvPr/>
        </p:nvSpPr>
        <p:spPr>
          <a:xfrm>
            <a:off x="8430322" y="289932"/>
            <a:ext cx="2754351" cy="2031325"/>
          </a:xfrm>
          <a:prstGeom prst="rect">
            <a:avLst/>
          </a:prstGeom>
          <a:noFill/>
        </p:spPr>
        <p:txBody>
          <a:bodyPr wrap="square" rtlCol="0">
            <a:spAutoFit/>
          </a:bodyPr>
          <a:lstStyle/>
          <a:p>
            <a:r>
              <a:rPr lang="zh-CN" altLang="en-US" b="1" dirty="0"/>
              <a:t>卖家上传发布书籍</a:t>
            </a:r>
            <a:endParaRPr lang="zh-CN" altLang="en-US" dirty="0"/>
          </a:p>
          <a:p>
            <a:r>
              <a:rPr lang="en-US" altLang="zh-CN" dirty="0"/>
              <a:t>1.</a:t>
            </a:r>
            <a:r>
              <a:rPr lang="zh-CN" altLang="en-US" dirty="0"/>
              <a:t>进入手机本地相册页面选取书籍照片；</a:t>
            </a:r>
          </a:p>
          <a:p>
            <a:r>
              <a:rPr lang="zh-CN" altLang="en-US" dirty="0"/>
              <a:t>也可以点击“拍照”功能进行现场拍摄。</a:t>
            </a:r>
          </a:p>
          <a:p>
            <a:r>
              <a:rPr lang="en-US" altLang="zh-CN" dirty="0"/>
              <a:t>2.</a:t>
            </a:r>
            <a:r>
              <a:rPr lang="zh-CN" altLang="en-US" dirty="0"/>
              <a:t>选中图片后进入下一个页面</a:t>
            </a:r>
          </a:p>
        </p:txBody>
      </p:sp>
      <p:sp>
        <p:nvSpPr>
          <p:cNvPr id="6" name="文本框 5"/>
          <p:cNvSpPr txBox="1"/>
          <p:nvPr/>
        </p:nvSpPr>
        <p:spPr>
          <a:xfrm>
            <a:off x="8486078" y="2687444"/>
            <a:ext cx="2932771" cy="2585323"/>
          </a:xfrm>
          <a:prstGeom prst="rect">
            <a:avLst/>
          </a:prstGeom>
          <a:noFill/>
        </p:spPr>
        <p:txBody>
          <a:bodyPr wrap="square" rtlCol="0">
            <a:spAutoFit/>
          </a:bodyPr>
          <a:lstStyle/>
          <a:p>
            <a:r>
              <a:rPr lang="zh-CN" altLang="en-US" b="1" dirty="0"/>
              <a:t>卖家上传发布书籍</a:t>
            </a:r>
            <a:endParaRPr lang="zh-CN" altLang="en-US" dirty="0"/>
          </a:p>
          <a:p>
            <a:r>
              <a:rPr lang="en-US" altLang="zh-CN" dirty="0"/>
              <a:t>1.</a:t>
            </a:r>
            <a:r>
              <a:rPr lang="zh-CN" altLang="en-US" dirty="0"/>
              <a:t>页面自动提取生成了书籍的相关信息</a:t>
            </a:r>
          </a:p>
          <a:p>
            <a:r>
              <a:rPr lang="en-US" altLang="zh-CN" dirty="0"/>
              <a:t>2.</a:t>
            </a:r>
            <a:r>
              <a:rPr lang="zh-CN" altLang="en-US" dirty="0"/>
              <a:t>用户可以切换各国语言</a:t>
            </a:r>
          </a:p>
          <a:p>
            <a:r>
              <a:rPr lang="en-US" altLang="zh-CN" dirty="0"/>
              <a:t>3.</a:t>
            </a:r>
            <a:r>
              <a:rPr lang="zh-CN" altLang="en-US" dirty="0"/>
              <a:t>如扫描生成有误，用户可以选择“重拍”、“重新涂抹”或者手动“编辑”</a:t>
            </a:r>
          </a:p>
          <a:p>
            <a:r>
              <a:rPr lang="en-US" altLang="zh-CN" dirty="0"/>
              <a:t>4.</a:t>
            </a:r>
            <a:r>
              <a:rPr lang="zh-CN" altLang="en-US" dirty="0"/>
              <a:t>信息确认无误后点击“完成”按钮进入下一个页面</a:t>
            </a:r>
          </a:p>
        </p:txBody>
      </p:sp>
      <p:pic>
        <p:nvPicPr>
          <p:cNvPr id="7"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46063" y="5364356"/>
            <a:ext cx="812800" cy="812800"/>
          </a:xfrm>
          <a:prstGeom prst="rect">
            <a:avLst/>
          </a:prstGeom>
        </p:spPr>
      </p:pic>
    </p:spTree>
    <p:extLst>
      <p:ext uri="{BB962C8B-B14F-4D97-AF65-F5344CB8AC3E}">
        <p14:creationId xmlns:p14="http://schemas.microsoft.com/office/powerpoint/2010/main" val="14960539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0" y="26749"/>
            <a:ext cx="8600580" cy="6831251"/>
          </a:xfrm>
          <a:prstGeom prst="rect">
            <a:avLst/>
          </a:prstGeom>
        </p:spPr>
      </p:pic>
      <p:sp>
        <p:nvSpPr>
          <p:cNvPr id="6" name="文本框 5"/>
          <p:cNvSpPr txBox="1"/>
          <p:nvPr/>
        </p:nvSpPr>
        <p:spPr>
          <a:xfrm>
            <a:off x="8820614" y="267630"/>
            <a:ext cx="3155795" cy="2585323"/>
          </a:xfrm>
          <a:prstGeom prst="rect">
            <a:avLst/>
          </a:prstGeom>
          <a:noFill/>
        </p:spPr>
        <p:txBody>
          <a:bodyPr wrap="square" rtlCol="0">
            <a:spAutoFit/>
          </a:bodyPr>
          <a:lstStyle/>
          <a:p>
            <a:r>
              <a:rPr lang="zh-CN" altLang="en-US" b="1" dirty="0"/>
              <a:t>卖家上传发布书籍</a:t>
            </a:r>
            <a:endParaRPr lang="zh-CN" altLang="en-US" dirty="0"/>
          </a:p>
          <a:p>
            <a:r>
              <a:rPr lang="en-US" altLang="zh-CN" dirty="0"/>
              <a:t>1.</a:t>
            </a:r>
            <a:r>
              <a:rPr lang="zh-CN" altLang="en-US" dirty="0"/>
              <a:t>进入“发布”页面</a:t>
            </a:r>
          </a:p>
          <a:p>
            <a:r>
              <a:rPr lang="en-US" altLang="zh-CN" dirty="0"/>
              <a:t>2.</a:t>
            </a:r>
            <a:r>
              <a:rPr lang="zh-CN" altLang="en-US" dirty="0"/>
              <a:t>用户可以手动添加相关照片、开价和补充更多信息</a:t>
            </a:r>
          </a:p>
          <a:p>
            <a:r>
              <a:rPr lang="en-US" altLang="zh-CN" dirty="0"/>
              <a:t>3.</a:t>
            </a:r>
            <a:r>
              <a:rPr lang="zh-CN" altLang="en-US" dirty="0"/>
              <a:t>所有信息确认无误后点击“发布”按钮就可成功发布</a:t>
            </a:r>
          </a:p>
          <a:p>
            <a:r>
              <a:rPr lang="en-US" altLang="zh-CN" dirty="0"/>
              <a:t>4.</a:t>
            </a:r>
            <a:r>
              <a:rPr lang="zh-CN" altLang="en-US" dirty="0"/>
              <a:t>如若不想编辑或者不想发布可以点击“取消”按钮返回首页</a:t>
            </a:r>
          </a:p>
        </p:txBody>
      </p:sp>
      <p:sp>
        <p:nvSpPr>
          <p:cNvPr id="8" name="文本框 7"/>
          <p:cNvSpPr txBox="1"/>
          <p:nvPr/>
        </p:nvSpPr>
        <p:spPr>
          <a:xfrm>
            <a:off x="8820614" y="3155795"/>
            <a:ext cx="2854712" cy="1477328"/>
          </a:xfrm>
          <a:prstGeom prst="rect">
            <a:avLst/>
          </a:prstGeom>
          <a:noFill/>
        </p:spPr>
        <p:txBody>
          <a:bodyPr wrap="square" rtlCol="0">
            <a:spAutoFit/>
          </a:bodyPr>
          <a:lstStyle/>
          <a:p>
            <a:r>
              <a:rPr lang="zh-CN" altLang="en-US" b="1" dirty="0"/>
              <a:t>卖家上传发布书籍</a:t>
            </a:r>
            <a:endParaRPr lang="zh-CN" altLang="en-US" dirty="0"/>
          </a:p>
          <a:p>
            <a:r>
              <a:rPr lang="en-US" altLang="zh-CN" dirty="0"/>
              <a:t>1.</a:t>
            </a:r>
            <a:r>
              <a:rPr lang="zh-CN" altLang="en-US" dirty="0"/>
              <a:t>发布后进入书籍主页面</a:t>
            </a:r>
          </a:p>
          <a:p>
            <a:r>
              <a:rPr lang="en-US" altLang="zh-CN" dirty="0"/>
              <a:t>2.</a:t>
            </a:r>
            <a:r>
              <a:rPr lang="zh-CN" altLang="en-US" dirty="0"/>
              <a:t>如果想修改书籍相关信息可以点击“管理”按钮返回“发布”页面编辑</a:t>
            </a:r>
          </a:p>
        </p:txBody>
      </p:sp>
      <p:pic>
        <p:nvPicPr>
          <p:cNvPr id="9"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35170" y="5141332"/>
            <a:ext cx="812800" cy="812800"/>
          </a:xfrm>
          <a:prstGeom prst="rect">
            <a:avLst/>
          </a:prstGeom>
        </p:spPr>
      </p:pic>
    </p:spTree>
    <p:extLst>
      <p:ext uri="{BB962C8B-B14F-4D97-AF65-F5344CB8AC3E}">
        <p14:creationId xmlns:p14="http://schemas.microsoft.com/office/powerpoint/2010/main" val="21213249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54"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113145" y="0"/>
            <a:ext cx="8174294" cy="6858000"/>
          </a:xfrm>
          <a:prstGeom prst="rect">
            <a:avLst/>
          </a:prstGeom>
        </p:spPr>
      </p:pic>
      <p:sp>
        <p:nvSpPr>
          <p:cNvPr id="5" name="文本框 4"/>
          <p:cNvSpPr txBox="1"/>
          <p:nvPr/>
        </p:nvSpPr>
        <p:spPr>
          <a:xfrm>
            <a:off x="8430322" y="591015"/>
            <a:ext cx="3345366" cy="1477328"/>
          </a:xfrm>
          <a:prstGeom prst="rect">
            <a:avLst/>
          </a:prstGeom>
          <a:noFill/>
        </p:spPr>
        <p:txBody>
          <a:bodyPr wrap="square" rtlCol="0">
            <a:spAutoFit/>
          </a:bodyPr>
          <a:lstStyle/>
          <a:p>
            <a:r>
              <a:rPr lang="zh-CN" altLang="en-US" b="1" dirty="0"/>
              <a:t>买家搜索书籍信息</a:t>
            </a:r>
            <a:endParaRPr lang="zh-CN" altLang="en-US" dirty="0"/>
          </a:p>
          <a:p>
            <a:r>
              <a:rPr lang="en-US" altLang="zh-CN" dirty="0"/>
              <a:t>1.</a:t>
            </a:r>
            <a:r>
              <a:rPr lang="zh-CN" altLang="en-US" dirty="0"/>
              <a:t>打开软件进入首页，假设用户已经自动登录</a:t>
            </a:r>
          </a:p>
          <a:p>
            <a:r>
              <a:rPr lang="en-US" altLang="zh-CN" dirty="0"/>
              <a:t>2.</a:t>
            </a:r>
            <a:r>
              <a:rPr lang="zh-CN" altLang="en-US" dirty="0"/>
              <a:t>点击搜索输入文本框跳到下一个页面</a:t>
            </a:r>
          </a:p>
        </p:txBody>
      </p:sp>
      <p:sp>
        <p:nvSpPr>
          <p:cNvPr id="6" name="文本框 5"/>
          <p:cNvSpPr txBox="1"/>
          <p:nvPr/>
        </p:nvSpPr>
        <p:spPr>
          <a:xfrm>
            <a:off x="8441473" y="2442117"/>
            <a:ext cx="3356517" cy="2031325"/>
          </a:xfrm>
          <a:prstGeom prst="rect">
            <a:avLst/>
          </a:prstGeom>
          <a:noFill/>
        </p:spPr>
        <p:txBody>
          <a:bodyPr wrap="square" rtlCol="0">
            <a:spAutoFit/>
          </a:bodyPr>
          <a:lstStyle/>
          <a:p>
            <a:r>
              <a:rPr lang="zh-CN" altLang="en-US" b="1" dirty="0"/>
              <a:t>买家搜索书籍信息</a:t>
            </a:r>
            <a:endParaRPr lang="zh-CN" altLang="en-US" dirty="0"/>
          </a:p>
          <a:p>
            <a:r>
              <a:rPr lang="en-US" altLang="zh-CN" dirty="0"/>
              <a:t>1.</a:t>
            </a:r>
            <a:r>
              <a:rPr lang="zh-CN" altLang="en-US" dirty="0"/>
              <a:t>进入搜索页面</a:t>
            </a:r>
          </a:p>
          <a:p>
            <a:r>
              <a:rPr lang="en-US" altLang="zh-CN" dirty="0"/>
              <a:t>2.</a:t>
            </a:r>
            <a:r>
              <a:rPr lang="zh-CN" altLang="en-US" dirty="0"/>
              <a:t>用户可以手动输入想要搜索的书籍，也可以直接点击添加“历史搜索”或“大家都在搜”</a:t>
            </a:r>
          </a:p>
          <a:p>
            <a:r>
              <a:rPr lang="en-US" altLang="zh-CN" dirty="0"/>
              <a:t>3.</a:t>
            </a:r>
            <a:r>
              <a:rPr lang="zh-CN" altLang="en-US" dirty="0"/>
              <a:t>输入“综合素质”后点击“搜索”按钮进入下一个页面</a:t>
            </a:r>
          </a:p>
        </p:txBody>
      </p:sp>
      <p:pic>
        <p:nvPicPr>
          <p:cNvPr id="7"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58712" y="4847216"/>
            <a:ext cx="812800" cy="812800"/>
          </a:xfrm>
          <a:prstGeom prst="rect">
            <a:avLst/>
          </a:prstGeom>
        </p:spPr>
      </p:pic>
    </p:spTree>
    <p:extLst>
      <p:ext uri="{BB962C8B-B14F-4D97-AF65-F5344CB8AC3E}">
        <p14:creationId xmlns:p14="http://schemas.microsoft.com/office/powerpoint/2010/main" val="1905382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28"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0" y="89210"/>
            <a:ext cx="8699929" cy="6858000"/>
          </a:xfrm>
          <a:prstGeom prst="rect">
            <a:avLst/>
          </a:prstGeom>
        </p:spPr>
      </p:pic>
      <p:sp>
        <p:nvSpPr>
          <p:cNvPr id="6" name="文本框 5"/>
          <p:cNvSpPr txBox="1"/>
          <p:nvPr/>
        </p:nvSpPr>
        <p:spPr>
          <a:xfrm>
            <a:off x="8943278" y="211874"/>
            <a:ext cx="2765502" cy="1200329"/>
          </a:xfrm>
          <a:prstGeom prst="rect">
            <a:avLst/>
          </a:prstGeom>
          <a:noFill/>
        </p:spPr>
        <p:txBody>
          <a:bodyPr wrap="square" rtlCol="0">
            <a:spAutoFit/>
          </a:bodyPr>
          <a:lstStyle/>
          <a:p>
            <a:r>
              <a:rPr lang="zh-CN" altLang="en-US" b="1" dirty="0"/>
              <a:t>买家搜索书籍信息</a:t>
            </a:r>
            <a:endParaRPr lang="zh-CN" altLang="en-US" dirty="0"/>
          </a:p>
          <a:p>
            <a:r>
              <a:rPr lang="en-US" altLang="zh-CN" dirty="0"/>
              <a:t>1.</a:t>
            </a:r>
            <a:r>
              <a:rPr lang="zh-CN" altLang="en-US" dirty="0"/>
              <a:t>进入商品列表页面</a:t>
            </a:r>
          </a:p>
          <a:p>
            <a:r>
              <a:rPr lang="en-US" altLang="zh-CN" dirty="0"/>
              <a:t>2.</a:t>
            </a:r>
            <a:r>
              <a:rPr lang="zh-CN" altLang="en-US" dirty="0"/>
              <a:t>点进感兴趣的商品，进入商品主页</a:t>
            </a:r>
          </a:p>
        </p:txBody>
      </p:sp>
      <p:sp>
        <p:nvSpPr>
          <p:cNvPr id="7" name="文本框 6"/>
          <p:cNvSpPr txBox="1"/>
          <p:nvPr/>
        </p:nvSpPr>
        <p:spPr>
          <a:xfrm>
            <a:off x="8943278" y="1650380"/>
            <a:ext cx="2676293" cy="1200329"/>
          </a:xfrm>
          <a:prstGeom prst="rect">
            <a:avLst/>
          </a:prstGeom>
          <a:noFill/>
        </p:spPr>
        <p:txBody>
          <a:bodyPr wrap="square" rtlCol="0">
            <a:spAutoFit/>
          </a:bodyPr>
          <a:lstStyle/>
          <a:p>
            <a:r>
              <a:rPr lang="zh-CN" altLang="en-US" b="1" dirty="0"/>
              <a:t>买家搜索书籍信息</a:t>
            </a:r>
            <a:endParaRPr lang="zh-CN" altLang="en-US" dirty="0"/>
          </a:p>
          <a:p>
            <a:r>
              <a:rPr lang="en-US" altLang="zh-CN" dirty="0"/>
              <a:t>1.</a:t>
            </a:r>
            <a:r>
              <a:rPr lang="zh-CN" altLang="en-US" dirty="0"/>
              <a:t>进入商品主页</a:t>
            </a:r>
          </a:p>
          <a:p>
            <a:r>
              <a:rPr lang="en-US" altLang="zh-CN" dirty="0"/>
              <a:t>2.</a:t>
            </a:r>
            <a:r>
              <a:rPr lang="zh-CN" altLang="en-US" dirty="0"/>
              <a:t>点击图片，进入图片全图页面</a:t>
            </a:r>
          </a:p>
        </p:txBody>
      </p:sp>
      <p:pic>
        <p:nvPicPr>
          <p:cNvPr id="8"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49727" y="3825488"/>
            <a:ext cx="812800" cy="812800"/>
          </a:xfrm>
          <a:prstGeom prst="rect">
            <a:avLst/>
          </a:prstGeom>
        </p:spPr>
      </p:pic>
    </p:spTree>
    <p:extLst>
      <p:ext uri="{BB962C8B-B14F-4D97-AF65-F5344CB8AC3E}">
        <p14:creationId xmlns:p14="http://schemas.microsoft.com/office/powerpoint/2010/main" val="671464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0"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258793" y="133814"/>
            <a:ext cx="8730491" cy="6858000"/>
          </a:xfrm>
          <a:prstGeom prst="rect">
            <a:avLst/>
          </a:prstGeom>
        </p:spPr>
      </p:pic>
      <p:sp>
        <p:nvSpPr>
          <p:cNvPr id="5" name="文本框 4"/>
          <p:cNvSpPr txBox="1"/>
          <p:nvPr/>
        </p:nvSpPr>
        <p:spPr>
          <a:xfrm>
            <a:off x="9210907" y="256478"/>
            <a:ext cx="2520176" cy="2031325"/>
          </a:xfrm>
          <a:prstGeom prst="rect">
            <a:avLst/>
          </a:prstGeom>
          <a:noFill/>
        </p:spPr>
        <p:txBody>
          <a:bodyPr wrap="square" rtlCol="0">
            <a:spAutoFit/>
          </a:bodyPr>
          <a:lstStyle/>
          <a:p>
            <a:r>
              <a:rPr lang="zh-CN" altLang="en-US" b="1" dirty="0"/>
              <a:t>买家搜索书籍信息</a:t>
            </a:r>
            <a:endParaRPr lang="zh-CN" altLang="en-US" dirty="0"/>
          </a:p>
          <a:p>
            <a:r>
              <a:rPr lang="en-US" altLang="zh-CN" dirty="0"/>
              <a:t>1.</a:t>
            </a:r>
            <a:r>
              <a:rPr lang="zh-CN" altLang="en-US" dirty="0"/>
              <a:t>进入图片全图页面</a:t>
            </a:r>
          </a:p>
          <a:p>
            <a:r>
              <a:rPr lang="en-US" altLang="zh-CN" dirty="0"/>
              <a:t>2.</a:t>
            </a:r>
            <a:r>
              <a:rPr lang="zh-CN" altLang="en-US" dirty="0"/>
              <a:t>长按图片某处（绿叶）可进行物体识别</a:t>
            </a:r>
          </a:p>
          <a:p>
            <a:r>
              <a:rPr lang="en-US" altLang="zh-CN" dirty="0"/>
              <a:t>3.</a:t>
            </a:r>
            <a:r>
              <a:rPr lang="zh-CN" altLang="en-US" dirty="0"/>
              <a:t>自动识别物体</a:t>
            </a:r>
          </a:p>
          <a:p>
            <a:r>
              <a:rPr lang="en-US" altLang="zh-CN" dirty="0"/>
              <a:t>4.</a:t>
            </a:r>
            <a:r>
              <a:rPr lang="zh-CN" altLang="en-US" dirty="0"/>
              <a:t>点击除识别物体外的地方取消物体识别</a:t>
            </a:r>
          </a:p>
        </p:txBody>
      </p:sp>
      <p:pic>
        <p:nvPicPr>
          <p:cNvPr id="6"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58195" y="2610005"/>
            <a:ext cx="812800" cy="812800"/>
          </a:xfrm>
          <a:prstGeom prst="rect">
            <a:avLst/>
          </a:prstGeom>
        </p:spPr>
      </p:pic>
    </p:spTree>
    <p:extLst>
      <p:ext uri="{BB962C8B-B14F-4D97-AF65-F5344CB8AC3E}">
        <p14:creationId xmlns:p14="http://schemas.microsoft.com/office/powerpoint/2010/main" val="11425849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3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131" y="223024"/>
            <a:ext cx="10487025" cy="3771900"/>
          </a:xfrm>
          <a:prstGeom prst="rect">
            <a:avLst/>
          </a:prstGeom>
          <a:noFill/>
          <a:extLst>
            <a:ext uri="{909E8E84-426E-40DD-AFC4-6F175D3DCCD1}">
              <a14:hiddenFill xmlns:a14="http://schemas.microsoft.com/office/drawing/2010/main">
                <a:solidFill>
                  <a:srgbClr val="FFFFFF"/>
                </a:solidFill>
              </a14:hiddenFill>
            </a:ext>
          </a:extLst>
        </p:spPr>
      </p:pic>
      <p:pic>
        <p:nvPicPr>
          <p:cNvPr id="6"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84243" y="4483410"/>
            <a:ext cx="812800" cy="812800"/>
          </a:xfrm>
          <a:prstGeom prst="rect">
            <a:avLst/>
          </a:prstGeom>
        </p:spPr>
      </p:pic>
    </p:spTree>
    <p:extLst>
      <p:ext uri="{BB962C8B-B14F-4D97-AF65-F5344CB8AC3E}">
        <p14:creationId xmlns:p14="http://schemas.microsoft.com/office/powerpoint/2010/main" val="19834238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24" y="914400"/>
            <a:ext cx="10401300" cy="43815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739590" y="5687122"/>
            <a:ext cx="9545444" cy="369332"/>
          </a:xfrm>
          <a:prstGeom prst="rect">
            <a:avLst/>
          </a:prstGeom>
          <a:noFill/>
        </p:spPr>
        <p:txBody>
          <a:bodyPr wrap="square" rtlCol="0">
            <a:spAutoFit/>
          </a:bodyPr>
          <a:lstStyle/>
          <a:p>
            <a:r>
              <a:rPr lang="zh-CN" altLang="en-US" b="1"/>
              <a:t>成熟度：对比可见百度的精确度比微软的高</a:t>
            </a:r>
          </a:p>
        </p:txBody>
      </p:sp>
      <p:pic>
        <p:nvPicPr>
          <p:cNvPr id="5"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21649" y="4272311"/>
            <a:ext cx="812800" cy="812800"/>
          </a:xfrm>
          <a:prstGeom prst="rect">
            <a:avLst/>
          </a:prstGeom>
        </p:spPr>
      </p:pic>
    </p:spTree>
    <p:extLst>
      <p:ext uri="{BB962C8B-B14F-4D97-AF65-F5344CB8AC3E}">
        <p14:creationId xmlns:p14="http://schemas.microsoft.com/office/powerpoint/2010/main" val="10076772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2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132" y="613316"/>
            <a:ext cx="6867525" cy="44577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973122" y="769434"/>
            <a:ext cx="3512634" cy="369332"/>
          </a:xfrm>
          <a:prstGeom prst="rect">
            <a:avLst/>
          </a:prstGeom>
          <a:noFill/>
        </p:spPr>
        <p:txBody>
          <a:bodyPr wrap="square" rtlCol="0">
            <a:spAutoFit/>
          </a:bodyPr>
          <a:lstStyle/>
          <a:p>
            <a:r>
              <a:rPr lang="zh-CN" altLang="en-US" b="1" dirty="0"/>
              <a:t>百度每日有</a:t>
            </a:r>
            <a:r>
              <a:rPr lang="en-US" altLang="zh-CN" b="1" dirty="0"/>
              <a:t>50000</a:t>
            </a:r>
            <a:r>
              <a:rPr lang="zh-CN" altLang="en-US" b="1" dirty="0"/>
              <a:t>次免费调用量</a:t>
            </a:r>
          </a:p>
        </p:txBody>
      </p:sp>
      <p:pic>
        <p:nvPicPr>
          <p:cNvPr id="5"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23039" y="1506034"/>
            <a:ext cx="812800" cy="812800"/>
          </a:xfrm>
          <a:prstGeom prst="rect">
            <a:avLst/>
          </a:prstGeom>
        </p:spPr>
      </p:pic>
    </p:spTree>
    <p:extLst>
      <p:ext uri="{BB962C8B-B14F-4D97-AF65-F5344CB8AC3E}">
        <p14:creationId xmlns:p14="http://schemas.microsoft.com/office/powerpoint/2010/main" val="19034479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8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78418"/>
            <a:ext cx="9036950" cy="633389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9210907" y="635620"/>
            <a:ext cx="2880732" cy="369332"/>
          </a:xfrm>
          <a:prstGeom prst="rect">
            <a:avLst/>
          </a:prstGeom>
          <a:noFill/>
        </p:spPr>
        <p:txBody>
          <a:bodyPr wrap="square" rtlCol="0">
            <a:spAutoFit/>
          </a:bodyPr>
          <a:lstStyle/>
          <a:p>
            <a:r>
              <a:rPr lang="zh-CN" altLang="en-US" b="1" dirty="0"/>
              <a:t>微软每月</a:t>
            </a:r>
            <a:r>
              <a:rPr lang="en-US" altLang="zh-CN" b="1" dirty="0"/>
              <a:t>5000 </a:t>
            </a:r>
            <a:r>
              <a:rPr lang="zh-CN" altLang="en-US" b="1" dirty="0"/>
              <a:t>个免费事务</a:t>
            </a:r>
          </a:p>
        </p:txBody>
      </p:sp>
      <p:pic>
        <p:nvPicPr>
          <p:cNvPr id="5"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82819" y="1327614"/>
            <a:ext cx="812800" cy="812800"/>
          </a:xfrm>
          <a:prstGeom prst="rect">
            <a:avLst/>
          </a:prstGeom>
        </p:spPr>
      </p:pic>
    </p:spTree>
    <p:extLst>
      <p:ext uri="{BB962C8B-B14F-4D97-AF65-F5344CB8AC3E}">
        <p14:creationId xmlns:p14="http://schemas.microsoft.com/office/powerpoint/2010/main" val="4842621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0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41" y="223024"/>
            <a:ext cx="10058400" cy="6286500"/>
          </a:xfrm>
          <a:prstGeom prst="rect">
            <a:avLst/>
          </a:prstGeom>
        </p:spPr>
      </p:pic>
      <p:pic>
        <p:nvPicPr>
          <p:cNvPr id="7"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63405" y="3067205"/>
            <a:ext cx="812800" cy="812800"/>
          </a:xfrm>
          <a:prstGeom prst="rect">
            <a:avLst/>
          </a:prstGeom>
        </p:spPr>
      </p:pic>
    </p:spTree>
    <p:extLst>
      <p:ext uri="{BB962C8B-B14F-4D97-AF65-F5344CB8AC3E}">
        <p14:creationId xmlns:p14="http://schemas.microsoft.com/office/powerpoint/2010/main" val="16931025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5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685" y="959005"/>
            <a:ext cx="6975335" cy="4638598"/>
          </a:xfrm>
          <a:prstGeom prst="rect">
            <a:avLst/>
          </a:prstGeom>
        </p:spPr>
      </p:pic>
      <p:sp>
        <p:nvSpPr>
          <p:cNvPr id="5" name="文本框 4"/>
          <p:cNvSpPr txBox="1"/>
          <p:nvPr/>
        </p:nvSpPr>
        <p:spPr>
          <a:xfrm>
            <a:off x="8318809" y="1170878"/>
            <a:ext cx="2843561" cy="3970318"/>
          </a:xfrm>
          <a:prstGeom prst="rect">
            <a:avLst/>
          </a:prstGeom>
          <a:noFill/>
        </p:spPr>
        <p:txBody>
          <a:bodyPr wrap="square" rtlCol="0">
            <a:spAutoFit/>
          </a:bodyPr>
          <a:lstStyle/>
          <a:p>
            <a:r>
              <a:rPr lang="zh-CN" altLang="en-US" dirty="0"/>
              <a:t>人类是拥有视觉、听觉、触觉等诸多感知“通道”的整</a:t>
            </a:r>
            <a:r>
              <a:rPr lang="zh-CN" altLang="en-US" dirty="0" smtClean="0"/>
              <a:t>合体。</a:t>
            </a:r>
            <a:endParaRPr lang="en-US" altLang="zh-CN" dirty="0" smtClean="0"/>
          </a:p>
          <a:p>
            <a:r>
              <a:rPr lang="zh-CN" altLang="en-US" dirty="0" smtClean="0"/>
              <a:t>视觉</a:t>
            </a:r>
            <a:r>
              <a:rPr lang="zh-CN" altLang="en-US" dirty="0"/>
              <a:t>障碍主要有两种类型：</a:t>
            </a:r>
          </a:p>
          <a:p>
            <a:r>
              <a:rPr lang="zh-CN" altLang="en-US" dirty="0"/>
              <a:t>一类是视力低下造成的障碍，依据其视觉障碍程度分为全盲和弱视；</a:t>
            </a:r>
          </a:p>
          <a:p>
            <a:r>
              <a:rPr lang="zh-CN" altLang="en-US" dirty="0"/>
              <a:t>另一类是色觉识别障碍，我们通常笼统的称这类人群为“色盲</a:t>
            </a:r>
            <a:r>
              <a:rPr lang="en-US" altLang="zh-CN" dirty="0"/>
              <a:t>(Color Blindness)”</a:t>
            </a:r>
            <a:r>
              <a:rPr lang="zh-CN" altLang="en-US" dirty="0"/>
              <a:t>（也称为道尔顿症、色觉缺失、色觉辨认障碍、色弱等）。</a:t>
            </a:r>
          </a:p>
          <a:p>
            <a:endParaRPr kumimoji="1" lang="zh-CN" altLang="en-US" dirty="0"/>
          </a:p>
        </p:txBody>
      </p:sp>
      <p:pic>
        <p:nvPicPr>
          <p:cNvPr id="7"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2234" y="4918307"/>
            <a:ext cx="812800" cy="812800"/>
          </a:xfrm>
          <a:prstGeom prst="rect">
            <a:avLst/>
          </a:prstGeom>
        </p:spPr>
      </p:pic>
    </p:spTree>
    <p:extLst>
      <p:ext uri="{BB962C8B-B14F-4D97-AF65-F5344CB8AC3E}">
        <p14:creationId xmlns:p14="http://schemas.microsoft.com/office/powerpoint/2010/main" val="2512783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5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873358" y="108571"/>
            <a:ext cx="8582877" cy="4173097"/>
          </a:xfrm>
          <a:prstGeom prst="rect">
            <a:avLst/>
          </a:prstGeom>
        </p:spPr>
      </p:pic>
      <p:sp>
        <p:nvSpPr>
          <p:cNvPr id="7" name="文本框 6"/>
          <p:cNvSpPr txBox="1"/>
          <p:nvPr/>
        </p:nvSpPr>
        <p:spPr>
          <a:xfrm>
            <a:off x="970157" y="4524453"/>
            <a:ext cx="9110546" cy="923330"/>
          </a:xfrm>
          <a:prstGeom prst="rect">
            <a:avLst/>
          </a:prstGeom>
          <a:noFill/>
        </p:spPr>
        <p:txBody>
          <a:bodyPr wrap="square" rtlCol="0">
            <a:spAutoFit/>
          </a:bodyPr>
          <a:lstStyle/>
          <a:p>
            <a:pPr fontAlgn="base"/>
            <a:r>
              <a:rPr lang="zh-CN" altLang="en-US" dirty="0"/>
              <a:t>根据</a:t>
            </a:r>
            <a:r>
              <a:rPr lang="en-US" altLang="zh-CN" dirty="0"/>
              <a:t>IDC</a:t>
            </a:r>
            <a:r>
              <a:rPr lang="zh-CN" altLang="en-US" dirty="0"/>
              <a:t>中国的统计，</a:t>
            </a:r>
            <a:r>
              <a:rPr lang="en-US" altLang="zh-CN" dirty="0"/>
              <a:t>2018</a:t>
            </a:r>
            <a:r>
              <a:rPr lang="zh-CN" altLang="en-US" dirty="0"/>
              <a:t>年下半年，中国计算机视觉市场主要是由商汤、旷世、依图、云从加上其他小玩家构成</a:t>
            </a:r>
            <a:r>
              <a:rPr lang="zh-CN" altLang="en-US" dirty="0" smtClean="0"/>
              <a:t>。商汤</a:t>
            </a:r>
            <a:r>
              <a:rPr lang="zh-CN" altLang="en-US" dirty="0"/>
              <a:t>、旷世、依图、云从，这四家从计算机视觉起步的公司，也被业内称为</a:t>
            </a:r>
            <a:r>
              <a:rPr lang="en-US" altLang="zh-CN" dirty="0"/>
              <a:t>CV</a:t>
            </a:r>
            <a:r>
              <a:rPr lang="zh-CN" altLang="en-US" dirty="0"/>
              <a:t>（</a:t>
            </a:r>
            <a:r>
              <a:rPr lang="en-US" altLang="zh-CN" dirty="0" err="1"/>
              <a:t>ComputerVision</a:t>
            </a:r>
            <a:r>
              <a:rPr lang="zh-CN" altLang="en-US" dirty="0"/>
              <a:t>）四小龙</a:t>
            </a:r>
            <a:r>
              <a:rPr lang="zh-CN" altLang="en-US" dirty="0" smtClean="0"/>
              <a:t>。这是</a:t>
            </a:r>
            <a:r>
              <a:rPr lang="zh-CN" altLang="en-US" dirty="0" smtClean="0"/>
              <a:t>中国计算机视觉市场内部的一个竞争。</a:t>
            </a:r>
            <a:endParaRPr lang="zh-CN" altLang="en-US" dirty="0"/>
          </a:p>
        </p:txBody>
      </p:sp>
      <p:pic>
        <p:nvPicPr>
          <p:cNvPr id="9"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06566" y="4579718"/>
            <a:ext cx="812800" cy="812800"/>
          </a:xfrm>
          <a:prstGeom prst="rect">
            <a:avLst/>
          </a:prstGeom>
        </p:spPr>
      </p:pic>
    </p:spTree>
    <p:extLst>
      <p:ext uri="{BB962C8B-B14F-4D97-AF65-F5344CB8AC3E}">
        <p14:creationId xmlns:p14="http://schemas.microsoft.com/office/powerpoint/2010/main" val="19839947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17"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6920" y="498628"/>
            <a:ext cx="8592046" cy="5370029"/>
          </a:xfrm>
        </p:spPr>
      </p:pic>
      <p:sp>
        <p:nvSpPr>
          <p:cNvPr id="5" name="文本框 4"/>
          <p:cNvSpPr txBox="1"/>
          <p:nvPr/>
        </p:nvSpPr>
        <p:spPr>
          <a:xfrm>
            <a:off x="9500839" y="880946"/>
            <a:ext cx="2129883" cy="2862322"/>
          </a:xfrm>
          <a:prstGeom prst="rect">
            <a:avLst/>
          </a:prstGeom>
          <a:noFill/>
        </p:spPr>
        <p:txBody>
          <a:bodyPr wrap="square" rtlCol="0">
            <a:spAutoFit/>
          </a:bodyPr>
          <a:lstStyle/>
          <a:p>
            <a:r>
              <a:rPr lang="zh-CN" altLang="en-US" b="1" dirty="0"/>
              <a:t>通用文字识别</a:t>
            </a:r>
          </a:p>
          <a:p>
            <a:r>
              <a:rPr lang="zh-CN" altLang="en-US" dirty="0"/>
              <a:t>对图片中的文字进行检测和识别，支持中、英、法、俄、西、葡、德、意、日、韩、中英混合等</a:t>
            </a:r>
            <a:r>
              <a:rPr lang="en-US" altLang="zh-CN" dirty="0"/>
              <a:t>10</a:t>
            </a:r>
            <a:r>
              <a:rPr lang="zh-CN" altLang="en-US" dirty="0"/>
              <a:t>种语言识别，同时支持中、英、日、韩四语种的类型检测</a:t>
            </a:r>
          </a:p>
        </p:txBody>
      </p:sp>
      <p:pic>
        <p:nvPicPr>
          <p:cNvPr id="6"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93971" y="4171176"/>
            <a:ext cx="812800" cy="812800"/>
          </a:xfrm>
          <a:prstGeom prst="rect">
            <a:avLst/>
          </a:prstGeom>
        </p:spPr>
      </p:pic>
    </p:spTree>
    <p:extLst>
      <p:ext uri="{BB962C8B-B14F-4D97-AF65-F5344CB8AC3E}">
        <p14:creationId xmlns:p14="http://schemas.microsoft.com/office/powerpoint/2010/main" val="20751142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797" y="468352"/>
            <a:ext cx="8595360" cy="5372100"/>
          </a:xfrm>
          <a:prstGeom prst="rect">
            <a:avLst/>
          </a:prstGeom>
        </p:spPr>
      </p:pic>
      <p:sp>
        <p:nvSpPr>
          <p:cNvPr id="5" name="文本框 4"/>
          <p:cNvSpPr txBox="1"/>
          <p:nvPr/>
        </p:nvSpPr>
        <p:spPr>
          <a:xfrm>
            <a:off x="9578898" y="635620"/>
            <a:ext cx="2196790" cy="2308324"/>
          </a:xfrm>
          <a:prstGeom prst="rect">
            <a:avLst/>
          </a:prstGeom>
          <a:noFill/>
        </p:spPr>
        <p:txBody>
          <a:bodyPr wrap="square" rtlCol="0">
            <a:spAutoFit/>
          </a:bodyPr>
          <a:lstStyle/>
          <a:p>
            <a:r>
              <a:rPr lang="zh-CN" altLang="en-US" b="1" dirty="0"/>
              <a:t>准确率高</a:t>
            </a:r>
          </a:p>
          <a:p>
            <a:r>
              <a:rPr lang="zh-CN" altLang="en-US" dirty="0"/>
              <a:t>针对图片模糊、倾斜、翻转等情况进行了优化，鲁棒性强，识别速度快，且支持</a:t>
            </a:r>
            <a:r>
              <a:rPr lang="en-US" altLang="zh-CN" dirty="0"/>
              <a:t>2W+</a:t>
            </a:r>
            <a:r>
              <a:rPr lang="zh-CN" altLang="en-US" dirty="0"/>
              <a:t>大字库，总体识别准确率高达</a:t>
            </a:r>
            <a:r>
              <a:rPr lang="en-US" altLang="zh-CN" dirty="0"/>
              <a:t>99</a:t>
            </a:r>
            <a:r>
              <a:rPr lang="en-US" altLang="zh-CN" dirty="0" smtClean="0"/>
              <a:t>%</a:t>
            </a:r>
            <a:endParaRPr lang="en-US" altLang="zh-CN" dirty="0"/>
          </a:p>
        </p:txBody>
      </p:sp>
      <p:pic>
        <p:nvPicPr>
          <p:cNvPr id="6"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05483" y="3154402"/>
            <a:ext cx="812800" cy="812800"/>
          </a:xfrm>
          <a:prstGeom prst="rect">
            <a:avLst/>
          </a:prstGeom>
        </p:spPr>
      </p:pic>
    </p:spTree>
    <p:extLst>
      <p:ext uri="{BB962C8B-B14F-4D97-AF65-F5344CB8AC3E}">
        <p14:creationId xmlns:p14="http://schemas.microsoft.com/office/powerpoint/2010/main" val="8868676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56"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449" y="557561"/>
            <a:ext cx="7792472" cy="4870295"/>
          </a:xfrm>
          <a:prstGeom prst="rect">
            <a:avLst/>
          </a:prstGeom>
        </p:spPr>
      </p:pic>
      <p:sp>
        <p:nvSpPr>
          <p:cNvPr id="5" name="文本框 4"/>
          <p:cNvSpPr txBox="1"/>
          <p:nvPr/>
        </p:nvSpPr>
        <p:spPr>
          <a:xfrm>
            <a:off x="9166302" y="1293541"/>
            <a:ext cx="2776653" cy="2585323"/>
          </a:xfrm>
          <a:prstGeom prst="rect">
            <a:avLst/>
          </a:prstGeom>
          <a:noFill/>
        </p:spPr>
        <p:txBody>
          <a:bodyPr wrap="square" rtlCol="0">
            <a:spAutoFit/>
          </a:bodyPr>
          <a:lstStyle/>
          <a:p>
            <a:r>
              <a:rPr lang="zh-CN" altLang="en-US" dirty="0"/>
              <a:t>分析图像</a:t>
            </a:r>
          </a:p>
          <a:p>
            <a:r>
              <a:rPr lang="zh-CN" altLang="en-US" dirty="0"/>
              <a:t>此功能可返回图像中找到的视觉对象内容的相关信息。使用标记、描述和特定于域的模型来识别内容并标为可信。应用“成人</a:t>
            </a:r>
            <a:r>
              <a:rPr lang="en-US" altLang="zh-CN" dirty="0"/>
              <a:t>/</a:t>
            </a:r>
            <a:r>
              <a:rPr lang="zh-CN" altLang="en-US" dirty="0"/>
              <a:t>不雅”设置，启用成人内容自动限制。识别图片中的图像类型和配色方案。</a:t>
            </a:r>
          </a:p>
        </p:txBody>
      </p:sp>
      <p:pic>
        <p:nvPicPr>
          <p:cNvPr id="6"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48228" y="4093117"/>
            <a:ext cx="812800" cy="812800"/>
          </a:xfrm>
          <a:prstGeom prst="rect">
            <a:avLst/>
          </a:prstGeom>
        </p:spPr>
      </p:pic>
    </p:spTree>
    <p:extLst>
      <p:ext uri="{BB962C8B-B14F-4D97-AF65-F5344CB8AC3E}">
        <p14:creationId xmlns:p14="http://schemas.microsoft.com/office/powerpoint/2010/main" val="1546039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8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161" y="747132"/>
            <a:ext cx="9847093" cy="3810794"/>
          </a:xfrm>
          <a:prstGeom prst="rect">
            <a:avLst/>
          </a:prstGeom>
        </p:spPr>
      </p:pic>
      <p:sp>
        <p:nvSpPr>
          <p:cNvPr id="5" name="文本框 4"/>
          <p:cNvSpPr txBox="1"/>
          <p:nvPr/>
        </p:nvSpPr>
        <p:spPr>
          <a:xfrm>
            <a:off x="2018372" y="5207620"/>
            <a:ext cx="7638585" cy="923330"/>
          </a:xfrm>
          <a:prstGeom prst="rect">
            <a:avLst/>
          </a:prstGeom>
          <a:noFill/>
        </p:spPr>
        <p:txBody>
          <a:bodyPr wrap="square" rtlCol="0">
            <a:spAutoFit/>
          </a:bodyPr>
          <a:lstStyle/>
          <a:p>
            <a:r>
              <a:rPr lang="zh-CN" altLang="en-US" dirty="0"/>
              <a:t>计算机视觉算法可根据图像中标识的对象生成各种说明。会对说明一一进行评估，并生成置信度。 然后返回一个列表，将置信度从高到低进行排列。 </a:t>
            </a:r>
            <a:endParaRPr kumimoji="1" lang="zh-CN" altLang="en-US" dirty="0"/>
          </a:p>
        </p:txBody>
      </p:sp>
      <p:pic>
        <p:nvPicPr>
          <p:cNvPr id="6"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82819" y="5262885"/>
            <a:ext cx="812800" cy="812800"/>
          </a:xfrm>
          <a:prstGeom prst="rect">
            <a:avLst/>
          </a:prstGeom>
        </p:spPr>
      </p:pic>
    </p:spTree>
    <p:extLst>
      <p:ext uri="{BB962C8B-B14F-4D97-AF65-F5344CB8AC3E}">
        <p14:creationId xmlns:p14="http://schemas.microsoft.com/office/powerpoint/2010/main" val="1687937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7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880792" y="700049"/>
            <a:ext cx="7531100" cy="5435600"/>
          </a:xfrm>
          <a:prstGeom prst="rect">
            <a:avLst/>
          </a:prstGeom>
        </p:spPr>
      </p:pic>
      <p:pic>
        <p:nvPicPr>
          <p:cNvPr id="6"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36048" y="2108200"/>
            <a:ext cx="812800" cy="812800"/>
          </a:xfrm>
          <a:prstGeom prst="rect">
            <a:avLst/>
          </a:prstGeom>
        </p:spPr>
      </p:pic>
    </p:spTree>
    <p:extLst>
      <p:ext uri="{BB962C8B-B14F-4D97-AF65-F5344CB8AC3E}">
        <p14:creationId xmlns:p14="http://schemas.microsoft.com/office/powerpoint/2010/main" val="907670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9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1797050" y="987812"/>
            <a:ext cx="7683500" cy="5105400"/>
          </a:xfrm>
          <a:prstGeom prst="rect">
            <a:avLst/>
          </a:prstGeom>
        </p:spPr>
      </p:pic>
      <p:pic>
        <p:nvPicPr>
          <p:cNvPr id="5"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07288" y="2844180"/>
            <a:ext cx="812800" cy="812800"/>
          </a:xfrm>
          <a:prstGeom prst="rect">
            <a:avLst/>
          </a:prstGeom>
        </p:spPr>
      </p:pic>
    </p:spTree>
    <p:extLst>
      <p:ext uri="{BB962C8B-B14F-4D97-AF65-F5344CB8AC3E}">
        <p14:creationId xmlns:p14="http://schemas.microsoft.com/office/powerpoint/2010/main" val="2230717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6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476580" y="0"/>
            <a:ext cx="7886834" cy="6769353"/>
          </a:xfrm>
          <a:prstGeom prst="rect">
            <a:avLst/>
          </a:prstGeom>
        </p:spPr>
      </p:pic>
      <p:sp>
        <p:nvSpPr>
          <p:cNvPr id="5" name="文本框 4"/>
          <p:cNvSpPr txBox="1"/>
          <p:nvPr/>
        </p:nvSpPr>
        <p:spPr>
          <a:xfrm>
            <a:off x="8675649" y="301083"/>
            <a:ext cx="2330605" cy="1477328"/>
          </a:xfrm>
          <a:prstGeom prst="rect">
            <a:avLst/>
          </a:prstGeom>
          <a:noFill/>
        </p:spPr>
        <p:txBody>
          <a:bodyPr wrap="square" rtlCol="0">
            <a:spAutoFit/>
          </a:bodyPr>
          <a:lstStyle/>
          <a:p>
            <a:r>
              <a:rPr lang="zh-CN" altLang="en-US" b="1" dirty="0"/>
              <a:t>卖家上传发布书籍</a:t>
            </a:r>
            <a:endParaRPr lang="zh-CN" altLang="en-US" dirty="0"/>
          </a:p>
          <a:p>
            <a:r>
              <a:rPr lang="zh-CN" altLang="en-US" dirty="0" smtClean="0"/>
              <a:t>进入</a:t>
            </a:r>
            <a:r>
              <a:rPr lang="zh-CN" altLang="en-US" dirty="0"/>
              <a:t>首页</a:t>
            </a:r>
            <a:r>
              <a:rPr lang="zh-CN" altLang="en-US" dirty="0" smtClean="0"/>
              <a:t>，点击</a:t>
            </a:r>
            <a:r>
              <a:rPr lang="zh-CN" altLang="en-US" dirty="0"/>
              <a:t>下方“卖闲置”按钮后跳到下一个</a:t>
            </a:r>
            <a:r>
              <a:rPr lang="zh-CN" altLang="en-US" dirty="0" smtClean="0"/>
              <a:t>页面</a:t>
            </a:r>
            <a:endParaRPr lang="en-US" altLang="zh-CN" dirty="0" smtClean="0"/>
          </a:p>
          <a:p>
            <a:endParaRPr lang="zh-CN" altLang="en-US" dirty="0"/>
          </a:p>
        </p:txBody>
      </p:sp>
      <p:sp>
        <p:nvSpPr>
          <p:cNvPr id="6" name="文本框 5"/>
          <p:cNvSpPr txBox="1"/>
          <p:nvPr/>
        </p:nvSpPr>
        <p:spPr>
          <a:xfrm>
            <a:off x="8675649" y="1494263"/>
            <a:ext cx="3178098" cy="2585323"/>
          </a:xfrm>
          <a:prstGeom prst="rect">
            <a:avLst/>
          </a:prstGeom>
          <a:noFill/>
        </p:spPr>
        <p:txBody>
          <a:bodyPr wrap="square" rtlCol="0">
            <a:spAutoFit/>
          </a:bodyPr>
          <a:lstStyle/>
          <a:p>
            <a:r>
              <a:rPr lang="en-US" altLang="zh-CN" dirty="0" smtClean="0"/>
              <a:t>1</a:t>
            </a:r>
            <a:r>
              <a:rPr lang="en-US" altLang="zh-CN" dirty="0"/>
              <a:t>.</a:t>
            </a:r>
            <a:r>
              <a:rPr lang="zh-CN" altLang="en-US" dirty="0"/>
              <a:t>进入“扫码卖书”或者“扫图卖书”选择页面</a:t>
            </a:r>
          </a:p>
          <a:p>
            <a:r>
              <a:rPr lang="en-US" altLang="zh-CN" dirty="0"/>
              <a:t>2,</a:t>
            </a:r>
            <a:r>
              <a:rPr lang="zh-CN" altLang="en-US" dirty="0"/>
              <a:t>对于拥有可用条形码的书籍可以直接扫条形码提取信息（准确率较高）；</a:t>
            </a:r>
          </a:p>
          <a:p>
            <a:r>
              <a:rPr lang="zh-CN" altLang="en-US" dirty="0"/>
              <a:t>而对于无条形码可用书籍杂志周边等产品可以选择扫图卖书通过文字识别提取信息（准确率相对较低）</a:t>
            </a:r>
            <a:r>
              <a:rPr lang="zh-CN" altLang="en-US" dirty="0" smtClean="0"/>
              <a:t>。</a:t>
            </a:r>
            <a:endParaRPr lang="zh-CN" altLang="en-US" dirty="0"/>
          </a:p>
        </p:txBody>
      </p:sp>
      <p:pic>
        <p:nvPicPr>
          <p:cNvPr id="7" name="已录制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40951" y="4459966"/>
            <a:ext cx="812800" cy="812800"/>
          </a:xfrm>
          <a:prstGeom prst="rect">
            <a:avLst/>
          </a:prstGeom>
        </p:spPr>
      </p:pic>
    </p:spTree>
    <p:extLst>
      <p:ext uri="{BB962C8B-B14F-4D97-AF65-F5344CB8AC3E}">
        <p14:creationId xmlns:p14="http://schemas.microsoft.com/office/powerpoint/2010/main" val="2106239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68"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921</Words>
  <Application>Microsoft Macintosh PowerPoint</Application>
  <PresentationFormat>宽屏</PresentationFormat>
  <Paragraphs>56</Paragraphs>
  <Slides>20</Slides>
  <Notes>0</Notes>
  <HiddenSlides>0</HiddenSlides>
  <MMClips>20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DengXian</vt:lpstr>
      <vt:lpstr>DengXian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16</cp:revision>
  <dcterms:created xsi:type="dcterms:W3CDTF">2020-01-09T23:12:54Z</dcterms:created>
  <dcterms:modified xsi:type="dcterms:W3CDTF">2020-01-10T02:12:04Z</dcterms:modified>
</cp:coreProperties>
</file>